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alsamiq Sans" panose="02000603000000000000" pitchFamily="2" charset="77"/>
      <p:regular r:id="rId11"/>
    </p:embeddedFont>
    <p:embeddedFont>
      <p:font typeface="Balsamiq Sans Bold" panose="02000603000000000000" pitchFamily="2" charset="77"/>
      <p:regular r:id="rId12"/>
      <p:bold r:id="rId13"/>
    </p:embeddedFont>
    <p:embeddedFont>
      <p:font typeface="Canva Sans" panose="020B0503030501040103" pitchFamily="34" charset="0"/>
      <p:regular r:id="rId14"/>
    </p:embeddedFont>
    <p:embeddedFont>
      <p:font typeface="Canva Sans Bold" panose="020B0803030501040103" pitchFamily="34" charset="0"/>
      <p:regular r:id="rId15"/>
      <p:bold r:id="rId16"/>
    </p:embeddedFont>
    <p:embeddedFont>
      <p:font typeface="Unique" pitchFamily="2" charset="77"/>
      <p:regular r:id="rId17"/>
    </p:embeddedFont>
    <p:embeddedFont>
      <p:font typeface="Wide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14" autoAdjust="0"/>
  </p:normalViewPr>
  <p:slideViewPr>
    <p:cSldViewPr>
      <p:cViewPr varScale="1">
        <p:scale>
          <a:sx n="75" d="100"/>
          <a:sy n="75" d="100"/>
        </p:scale>
        <p:origin x="576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.svg"/><Relationship Id="rId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4491">
            <a:off x="-4909505" y="8461896"/>
            <a:ext cx="20098040" cy="884732"/>
            <a:chOff x="0" y="0"/>
            <a:chExt cx="5293311" cy="2330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93311" cy="233016"/>
            </a:xfrm>
            <a:custGeom>
              <a:avLst/>
              <a:gdLst/>
              <a:ahLst/>
              <a:cxnLst/>
              <a:rect l="l" t="t" r="r" b="b"/>
              <a:pathLst>
                <a:path w="5293311" h="233016">
                  <a:moveTo>
                    <a:pt x="0" y="0"/>
                  </a:moveTo>
                  <a:lnTo>
                    <a:pt x="5293311" y="0"/>
                  </a:lnTo>
                  <a:lnTo>
                    <a:pt x="5293311" y="233016"/>
                  </a:lnTo>
                  <a:lnTo>
                    <a:pt x="0" y="233016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293311" cy="28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FE5A3"/>
                  </a:solidFill>
                  <a:latin typeface="Wide"/>
                  <a:ea typeface="Wide"/>
                  <a:cs typeface="Wide"/>
                  <a:sym typeface="Wide"/>
                </a:rPr>
                <a:t>DATA STORYTELLING PROJECT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34977">
            <a:off x="12234899" y="1112048"/>
            <a:ext cx="4412716" cy="8456425"/>
          </a:xfrm>
          <a:custGeom>
            <a:avLst/>
            <a:gdLst/>
            <a:ahLst/>
            <a:cxnLst/>
            <a:rect l="l" t="t" r="r" b="b"/>
            <a:pathLst>
              <a:path w="4412716" h="8456425">
                <a:moveTo>
                  <a:pt x="0" y="0"/>
                </a:moveTo>
                <a:lnTo>
                  <a:pt x="4412716" y="0"/>
                </a:lnTo>
                <a:lnTo>
                  <a:pt x="4412716" y="8456426"/>
                </a:lnTo>
                <a:lnTo>
                  <a:pt x="0" y="8456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90197" y="7300493"/>
            <a:ext cx="2252336" cy="936498"/>
            <a:chOff x="0" y="0"/>
            <a:chExt cx="593208" cy="246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208" cy="246650"/>
            </a:xfrm>
            <a:custGeom>
              <a:avLst/>
              <a:gdLst/>
              <a:ahLst/>
              <a:cxnLst/>
              <a:rect l="l" t="t" r="r" b="b"/>
              <a:pathLst>
                <a:path w="593208" h="246650">
                  <a:moveTo>
                    <a:pt x="123325" y="0"/>
                  </a:moveTo>
                  <a:lnTo>
                    <a:pt x="469883" y="0"/>
                  </a:lnTo>
                  <a:cubicBezTo>
                    <a:pt x="502591" y="0"/>
                    <a:pt x="533959" y="12993"/>
                    <a:pt x="557087" y="36121"/>
                  </a:cubicBezTo>
                  <a:cubicBezTo>
                    <a:pt x="580215" y="59249"/>
                    <a:pt x="593208" y="90617"/>
                    <a:pt x="593208" y="123325"/>
                  </a:cubicBezTo>
                  <a:lnTo>
                    <a:pt x="593208" y="123325"/>
                  </a:lnTo>
                  <a:cubicBezTo>
                    <a:pt x="593208" y="191435"/>
                    <a:pt x="537994" y="246650"/>
                    <a:pt x="469883" y="246650"/>
                  </a:cubicBezTo>
                  <a:lnTo>
                    <a:pt x="123325" y="246650"/>
                  </a:lnTo>
                  <a:cubicBezTo>
                    <a:pt x="90617" y="246650"/>
                    <a:pt x="59249" y="233656"/>
                    <a:pt x="36121" y="210529"/>
                  </a:cubicBezTo>
                  <a:cubicBezTo>
                    <a:pt x="12993" y="187401"/>
                    <a:pt x="0" y="156033"/>
                    <a:pt x="0" y="123325"/>
                  </a:cubicBezTo>
                  <a:lnTo>
                    <a:pt x="0" y="123325"/>
                  </a:lnTo>
                  <a:cubicBezTo>
                    <a:pt x="0" y="90617"/>
                    <a:pt x="12993" y="59249"/>
                    <a:pt x="36121" y="36121"/>
                  </a:cubicBezTo>
                  <a:cubicBezTo>
                    <a:pt x="59249" y="12993"/>
                    <a:pt x="90617" y="0"/>
                    <a:pt x="123325" y="0"/>
                  </a:cubicBezTo>
                  <a:close/>
                </a:path>
              </a:pathLst>
            </a:custGeom>
            <a:solidFill>
              <a:srgbClr val="D8B0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593208" cy="294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b="1">
                  <a:solidFill>
                    <a:srgbClr val="512615"/>
                  </a:solidFill>
                  <a:latin typeface="Balsamiq Sans Bold"/>
                  <a:ea typeface="Balsamiq Sans Bold"/>
                  <a:cs typeface="Balsamiq Sans Bold"/>
                  <a:sym typeface="Balsamiq Sans Bold"/>
                </a:rPr>
                <a:t>DAKSHA GUMMADI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947927" y="1511351"/>
            <a:ext cx="1409261" cy="1769619"/>
          </a:xfrm>
          <a:custGeom>
            <a:avLst/>
            <a:gdLst/>
            <a:ahLst/>
            <a:cxnLst/>
            <a:rect l="l" t="t" r="r" b="b"/>
            <a:pathLst>
              <a:path w="1409261" h="1769619">
                <a:moveTo>
                  <a:pt x="0" y="0"/>
                </a:moveTo>
                <a:lnTo>
                  <a:pt x="1409260" y="0"/>
                </a:lnTo>
                <a:lnTo>
                  <a:pt x="1409260" y="1769620"/>
                </a:lnTo>
                <a:lnTo>
                  <a:pt x="0" y="17696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020939" y="6513103"/>
            <a:ext cx="3263236" cy="2745197"/>
          </a:xfrm>
          <a:custGeom>
            <a:avLst/>
            <a:gdLst/>
            <a:ahLst/>
            <a:cxnLst/>
            <a:rect l="l" t="t" r="r" b="b"/>
            <a:pathLst>
              <a:path w="3263236" h="2745197">
                <a:moveTo>
                  <a:pt x="0" y="0"/>
                </a:moveTo>
                <a:lnTo>
                  <a:pt x="3263236" y="0"/>
                </a:lnTo>
                <a:lnTo>
                  <a:pt x="3263236" y="2745197"/>
                </a:lnTo>
                <a:lnTo>
                  <a:pt x="0" y="27451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127005" y="1511351"/>
            <a:ext cx="1369762" cy="1103892"/>
          </a:xfrm>
          <a:custGeom>
            <a:avLst/>
            <a:gdLst/>
            <a:ahLst/>
            <a:cxnLst/>
            <a:rect l="l" t="t" r="r" b="b"/>
            <a:pathLst>
              <a:path w="1369762" h="1103892">
                <a:moveTo>
                  <a:pt x="0" y="0"/>
                </a:moveTo>
                <a:lnTo>
                  <a:pt x="1369762" y="0"/>
                </a:lnTo>
                <a:lnTo>
                  <a:pt x="1369762" y="1103892"/>
                </a:lnTo>
                <a:lnTo>
                  <a:pt x="0" y="11038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90197" y="1288560"/>
            <a:ext cx="12904518" cy="13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88"/>
              </a:lnSpc>
            </a:pPr>
            <a:r>
              <a:rPr lang="en-US" sz="9321" spc="-288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HIDDEN HEALTH RISKS IN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0197" y="2244272"/>
            <a:ext cx="11162360" cy="5091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820"/>
              </a:lnSpc>
            </a:pPr>
            <a:r>
              <a:rPr lang="en-US" sz="19800" spc="-613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STARBUCKS BEVERAGES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98872" y="6566330"/>
            <a:ext cx="14948612" cy="1901275"/>
            <a:chOff x="0" y="0"/>
            <a:chExt cx="3937083" cy="500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7083" cy="500747"/>
            </a:xfrm>
            <a:custGeom>
              <a:avLst/>
              <a:gdLst/>
              <a:ahLst/>
              <a:cxnLst/>
              <a:rect l="l" t="t" r="r" b="b"/>
              <a:pathLst>
                <a:path w="3937083" h="500747">
                  <a:moveTo>
                    <a:pt x="26413" y="0"/>
                  </a:moveTo>
                  <a:lnTo>
                    <a:pt x="3910670" y="0"/>
                  </a:lnTo>
                  <a:cubicBezTo>
                    <a:pt x="3917675" y="0"/>
                    <a:pt x="3924393" y="2783"/>
                    <a:pt x="3929347" y="7736"/>
                  </a:cubicBezTo>
                  <a:cubicBezTo>
                    <a:pt x="3934300" y="12690"/>
                    <a:pt x="3937083" y="19408"/>
                    <a:pt x="3937083" y="26413"/>
                  </a:cubicBezTo>
                  <a:lnTo>
                    <a:pt x="3937083" y="474334"/>
                  </a:lnTo>
                  <a:cubicBezTo>
                    <a:pt x="3937083" y="481340"/>
                    <a:pt x="3934300" y="488058"/>
                    <a:pt x="3929347" y="493011"/>
                  </a:cubicBezTo>
                  <a:cubicBezTo>
                    <a:pt x="3924393" y="497965"/>
                    <a:pt x="3917675" y="500747"/>
                    <a:pt x="3910670" y="500747"/>
                  </a:cubicBezTo>
                  <a:lnTo>
                    <a:pt x="26413" y="500747"/>
                  </a:lnTo>
                  <a:cubicBezTo>
                    <a:pt x="19408" y="500747"/>
                    <a:pt x="12690" y="497965"/>
                    <a:pt x="7736" y="493011"/>
                  </a:cubicBezTo>
                  <a:cubicBezTo>
                    <a:pt x="2783" y="488058"/>
                    <a:pt x="0" y="481340"/>
                    <a:pt x="0" y="474334"/>
                  </a:cubicBezTo>
                  <a:lnTo>
                    <a:pt x="0" y="26413"/>
                  </a:lnTo>
                  <a:cubicBezTo>
                    <a:pt x="0" y="19408"/>
                    <a:pt x="2783" y="12690"/>
                    <a:pt x="7736" y="7736"/>
                  </a:cubicBezTo>
                  <a:cubicBezTo>
                    <a:pt x="12690" y="2783"/>
                    <a:pt x="19408" y="0"/>
                    <a:pt x="26413" y="0"/>
                  </a:cubicBezTo>
                  <a:close/>
                </a:path>
              </a:pathLst>
            </a:custGeom>
            <a:solidFill>
              <a:srgbClr val="D8B0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937083" cy="54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2177" y="789204"/>
            <a:ext cx="18502002" cy="154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10820" spc="-335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WHAT QUESTIONS ARE WE ASKING?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9524" y="2454958"/>
            <a:ext cx="16568952" cy="347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0" lvl="1" indent="-453385" algn="l">
              <a:lnSpc>
                <a:spcPts val="5501"/>
              </a:lnSpc>
              <a:buFont typeface="Arial"/>
              <a:buChar char="•"/>
            </a:pPr>
            <a:r>
              <a:rPr lang="en-US" sz="4199" spc="-130">
                <a:solidFill>
                  <a:srgbClr val="343434"/>
                </a:solidFill>
                <a:latin typeface="Balsamiq Sans"/>
                <a:ea typeface="Balsamiq Sans"/>
                <a:cs typeface="Balsamiq Sans"/>
                <a:sym typeface="Balsamiq Sans"/>
              </a:rPr>
              <a:t>Which drink categories contain the most sugar and calories?</a:t>
            </a:r>
          </a:p>
          <a:p>
            <a:pPr marL="906770" lvl="1" indent="-453385" algn="l">
              <a:lnSpc>
                <a:spcPts val="5501"/>
              </a:lnSpc>
              <a:buFont typeface="Arial"/>
              <a:buChar char="•"/>
            </a:pPr>
            <a:r>
              <a:rPr lang="en-US" sz="4199" spc="-130">
                <a:solidFill>
                  <a:srgbClr val="343434"/>
                </a:solidFill>
                <a:latin typeface="Balsamiq Sans"/>
                <a:ea typeface="Balsamiq Sans"/>
                <a:cs typeface="Balsamiq Sans"/>
                <a:sym typeface="Balsamiq Sans"/>
              </a:rPr>
              <a:t>How do drink sizes affect nutrition content?</a:t>
            </a:r>
          </a:p>
          <a:p>
            <a:pPr marL="906770" lvl="1" indent="-453385" algn="l">
              <a:lnSpc>
                <a:spcPts val="5501"/>
              </a:lnSpc>
              <a:buFont typeface="Arial"/>
              <a:buChar char="•"/>
            </a:pPr>
            <a:r>
              <a:rPr lang="en-US" sz="4199" spc="-130">
                <a:solidFill>
                  <a:srgbClr val="343434"/>
                </a:solidFill>
                <a:latin typeface="Balsamiq Sans"/>
                <a:ea typeface="Balsamiq Sans"/>
                <a:cs typeface="Balsamiq Sans"/>
                <a:sym typeface="Balsamiq Sans"/>
              </a:rPr>
              <a:t>Are there hidden nutritional “surprises” in seemingly healthy drinks?</a:t>
            </a:r>
          </a:p>
          <a:p>
            <a:pPr marL="906770" lvl="1" indent="-453385" algn="l">
              <a:lnSpc>
                <a:spcPts val="5501"/>
              </a:lnSpc>
              <a:buFont typeface="Arial"/>
              <a:buChar char="•"/>
            </a:pPr>
            <a:r>
              <a:rPr lang="en-US" sz="4199" spc="-130">
                <a:solidFill>
                  <a:srgbClr val="343434"/>
                </a:solidFill>
                <a:latin typeface="Balsamiq Sans"/>
                <a:ea typeface="Balsamiq Sans"/>
                <a:cs typeface="Balsamiq Sans"/>
                <a:sym typeface="Balsamiq Sans"/>
              </a:rPr>
              <a:t>What patterns emerge when comparing drink types?</a:t>
            </a:r>
          </a:p>
          <a:p>
            <a:pPr marL="906770" lvl="1" indent="-453385" algn="l">
              <a:lnSpc>
                <a:spcPts val="5501"/>
              </a:lnSpc>
              <a:buFont typeface="Arial"/>
              <a:buChar char="•"/>
            </a:pPr>
            <a:r>
              <a:rPr lang="en-US" sz="4199" spc="-130">
                <a:solidFill>
                  <a:srgbClr val="343434"/>
                </a:solidFill>
                <a:latin typeface="Balsamiq Sans"/>
                <a:ea typeface="Balsamiq Sans"/>
                <a:cs typeface="Balsamiq Sans"/>
                <a:sym typeface="Balsamiq Sans"/>
              </a:rPr>
              <a:t>Can we identify which drinks to avoid if watching sugar intake?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4947" y="6893398"/>
            <a:ext cx="1433646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Exploration Method: I analyzed Starbucks drinks across 9 beverage categories assessing calories, sugar content (gm) and caffeine levels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7437" y="3719397"/>
            <a:ext cx="3922241" cy="3915110"/>
          </a:xfrm>
          <a:custGeom>
            <a:avLst/>
            <a:gdLst/>
            <a:ahLst/>
            <a:cxnLst/>
            <a:rect l="l" t="t" r="r" b="b"/>
            <a:pathLst>
              <a:path w="3922241" h="3915110">
                <a:moveTo>
                  <a:pt x="0" y="0"/>
                </a:moveTo>
                <a:lnTo>
                  <a:pt x="3922241" y="0"/>
                </a:lnTo>
                <a:lnTo>
                  <a:pt x="3922241" y="3915110"/>
                </a:lnTo>
                <a:lnTo>
                  <a:pt x="0" y="391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2177" y="789204"/>
            <a:ext cx="18502002" cy="154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10820" spc="-335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WHAT I FOUND BY THE NUMBERS</a:t>
            </a:r>
          </a:p>
        </p:txBody>
      </p:sp>
      <p:sp>
        <p:nvSpPr>
          <p:cNvPr id="6" name="Freeform 6"/>
          <p:cNvSpPr/>
          <p:nvPr/>
        </p:nvSpPr>
        <p:spPr>
          <a:xfrm>
            <a:off x="4923754" y="3719397"/>
            <a:ext cx="3922241" cy="3915110"/>
          </a:xfrm>
          <a:custGeom>
            <a:avLst/>
            <a:gdLst/>
            <a:ahLst/>
            <a:cxnLst/>
            <a:rect l="l" t="t" r="r" b="b"/>
            <a:pathLst>
              <a:path w="3922241" h="3915110">
                <a:moveTo>
                  <a:pt x="0" y="0"/>
                </a:moveTo>
                <a:lnTo>
                  <a:pt x="3922241" y="0"/>
                </a:lnTo>
                <a:lnTo>
                  <a:pt x="3922241" y="3915110"/>
                </a:lnTo>
                <a:lnTo>
                  <a:pt x="0" y="391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32400" y="3657788"/>
            <a:ext cx="4045683" cy="4038328"/>
          </a:xfrm>
          <a:custGeom>
            <a:avLst/>
            <a:gdLst/>
            <a:ahLst/>
            <a:cxnLst/>
            <a:rect l="l" t="t" r="r" b="b"/>
            <a:pathLst>
              <a:path w="4045683" h="4038328">
                <a:moveTo>
                  <a:pt x="0" y="0"/>
                </a:moveTo>
                <a:lnTo>
                  <a:pt x="4045684" y="0"/>
                </a:lnTo>
                <a:lnTo>
                  <a:pt x="4045684" y="4038328"/>
                </a:lnTo>
                <a:lnTo>
                  <a:pt x="0" y="403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68634" y="3744381"/>
            <a:ext cx="3897211" cy="3890125"/>
          </a:xfrm>
          <a:custGeom>
            <a:avLst/>
            <a:gdLst/>
            <a:ahLst/>
            <a:cxnLst/>
            <a:rect l="l" t="t" r="r" b="b"/>
            <a:pathLst>
              <a:path w="3897211" h="3890125">
                <a:moveTo>
                  <a:pt x="0" y="0"/>
                </a:moveTo>
                <a:lnTo>
                  <a:pt x="3897211" y="0"/>
                </a:lnTo>
                <a:lnTo>
                  <a:pt x="3897211" y="3890126"/>
                </a:lnTo>
                <a:lnTo>
                  <a:pt x="0" y="3890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5636" y="4181673"/>
            <a:ext cx="1675447" cy="11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dirty="0">
                <a:solidFill>
                  <a:srgbClr val="7245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1684" y="4238052"/>
            <a:ext cx="1526381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dirty="0">
                <a:solidFill>
                  <a:srgbClr val="7245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33g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70248" y="4180441"/>
            <a:ext cx="1674152" cy="116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dirty="0">
                <a:solidFill>
                  <a:srgbClr val="7245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40184" y="4238052"/>
            <a:ext cx="1572592" cy="1177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7245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84g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171" y="5358180"/>
            <a:ext cx="400877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Calories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 Drink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7223" y="5503278"/>
            <a:ext cx="4008772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Sugar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That’s about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8 tsp!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9311" y="5503278"/>
            <a:ext cx="4008772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Max Calories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White Chocolate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Mocha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57072" y="5503278"/>
            <a:ext cx="400877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Java Chip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Frappuccino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535632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64087" y="7865703"/>
            <a:ext cx="16418181" cy="1901275"/>
            <a:chOff x="0" y="0"/>
            <a:chExt cx="4324130" cy="500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24130" cy="500747"/>
            </a:xfrm>
            <a:custGeom>
              <a:avLst/>
              <a:gdLst/>
              <a:ahLst/>
              <a:cxnLst/>
              <a:rect l="l" t="t" r="r" b="b"/>
              <a:pathLst>
                <a:path w="4324130" h="500747">
                  <a:moveTo>
                    <a:pt x="24049" y="0"/>
                  </a:moveTo>
                  <a:lnTo>
                    <a:pt x="4300081" y="0"/>
                  </a:lnTo>
                  <a:cubicBezTo>
                    <a:pt x="4313363" y="0"/>
                    <a:pt x="4324130" y="10767"/>
                    <a:pt x="4324130" y="24049"/>
                  </a:cubicBezTo>
                  <a:lnTo>
                    <a:pt x="4324130" y="476699"/>
                  </a:lnTo>
                  <a:cubicBezTo>
                    <a:pt x="4324130" y="483077"/>
                    <a:pt x="4321597" y="489194"/>
                    <a:pt x="4317086" y="493704"/>
                  </a:cubicBezTo>
                  <a:cubicBezTo>
                    <a:pt x="4312576" y="498214"/>
                    <a:pt x="4306460" y="500747"/>
                    <a:pt x="4300081" y="500747"/>
                  </a:cubicBezTo>
                  <a:lnTo>
                    <a:pt x="24049" y="500747"/>
                  </a:lnTo>
                  <a:cubicBezTo>
                    <a:pt x="10767" y="500747"/>
                    <a:pt x="0" y="489980"/>
                    <a:pt x="0" y="476699"/>
                  </a:cubicBezTo>
                  <a:lnTo>
                    <a:pt x="0" y="24049"/>
                  </a:lnTo>
                  <a:cubicBezTo>
                    <a:pt x="0" y="10767"/>
                    <a:pt x="10767" y="0"/>
                    <a:pt x="24049" y="0"/>
                  </a:cubicBezTo>
                  <a:close/>
                </a:path>
              </a:pathLst>
            </a:custGeom>
            <a:solidFill>
              <a:srgbClr val="D8B0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324130" cy="54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27955" y="2334950"/>
            <a:ext cx="5632090" cy="5489548"/>
          </a:xfrm>
          <a:custGeom>
            <a:avLst/>
            <a:gdLst/>
            <a:ahLst/>
            <a:cxnLst/>
            <a:rect l="l" t="t" r="r" b="b"/>
            <a:pathLst>
              <a:path w="5632090" h="5489548">
                <a:moveTo>
                  <a:pt x="0" y="0"/>
                </a:moveTo>
                <a:lnTo>
                  <a:pt x="5632090" y="0"/>
                </a:lnTo>
                <a:lnTo>
                  <a:pt x="5632090" y="5489549"/>
                </a:lnTo>
                <a:lnTo>
                  <a:pt x="0" y="5489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2177" y="789204"/>
            <a:ext cx="18502002" cy="154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10820" spc="-335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INSIGHT #1: SIZE MATTERS (A LOT!)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4862" y="8317230"/>
            <a:ext cx="1614740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Finding: Moving from Short to Venti nearly triples the calorie content. A venti has nearly 170% more calories than a Short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535632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2518653455"/>
              </p:ext>
            </p:extLst>
          </p:nvPr>
        </p:nvGraphicFramePr>
        <p:xfrm>
          <a:off x="685800" y="2124735"/>
          <a:ext cx="16379503" cy="5620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1176000" imgH="5499100" progId="Excel.Sheet.12">
                  <p:embed/>
                </p:oleObj>
              </mc:Choice>
              <mc:Fallback>
                <p:oleObj name="Worksheet" r:id="rId4" imgW="11176000" imgH="5499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124735"/>
                        <a:ext cx="16379503" cy="5620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-107001" y="981854"/>
            <a:ext cx="18502002" cy="110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</a:pPr>
            <a:r>
              <a:rPr lang="en-US" sz="7721" spc="-239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INSIGHT #2: SOME CATEGORIES ARE SUGAR BOMBS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475" y="8521281"/>
            <a:ext cx="161474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*Daily recommended sugar for adults is 25-36 grams. </a:t>
            </a: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single venti </a:t>
            </a:r>
            <a:r>
              <a:rPr lang="en-US" sz="2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Frappucino</a:t>
            </a: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can exceed your daily limit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535632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55621" y="2268196"/>
            <a:ext cx="7176759" cy="5750608"/>
          </a:xfrm>
          <a:custGeom>
            <a:avLst/>
            <a:gdLst/>
            <a:ahLst/>
            <a:cxnLst/>
            <a:rect l="l" t="t" r="r" b="b"/>
            <a:pathLst>
              <a:path w="7176759" h="5750608">
                <a:moveTo>
                  <a:pt x="0" y="0"/>
                </a:moveTo>
                <a:lnTo>
                  <a:pt x="7176758" y="0"/>
                </a:lnTo>
                <a:lnTo>
                  <a:pt x="717675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07001" y="981854"/>
            <a:ext cx="18502002" cy="110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9"/>
              </a:lnSpc>
            </a:pPr>
            <a:r>
              <a:rPr lang="en-US" sz="7721" spc="-239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INSIGHT #3: THE HIGHEST CALORIE DRINK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8199779"/>
            <a:ext cx="16763173" cy="1561942"/>
            <a:chOff x="0" y="0"/>
            <a:chExt cx="4414992" cy="4113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14992" cy="411376"/>
            </a:xfrm>
            <a:custGeom>
              <a:avLst/>
              <a:gdLst/>
              <a:ahLst/>
              <a:cxnLst/>
              <a:rect l="l" t="t" r="r" b="b"/>
              <a:pathLst>
                <a:path w="4414992" h="411376">
                  <a:moveTo>
                    <a:pt x="23554" y="0"/>
                  </a:moveTo>
                  <a:lnTo>
                    <a:pt x="4391438" y="0"/>
                  </a:lnTo>
                  <a:cubicBezTo>
                    <a:pt x="4404447" y="0"/>
                    <a:pt x="4414992" y="10545"/>
                    <a:pt x="4414992" y="23554"/>
                  </a:cubicBezTo>
                  <a:lnTo>
                    <a:pt x="4414992" y="387822"/>
                  </a:lnTo>
                  <a:cubicBezTo>
                    <a:pt x="4414992" y="394069"/>
                    <a:pt x="4412511" y="400060"/>
                    <a:pt x="4408093" y="404477"/>
                  </a:cubicBezTo>
                  <a:cubicBezTo>
                    <a:pt x="4403676" y="408894"/>
                    <a:pt x="4397685" y="411376"/>
                    <a:pt x="4391438" y="411376"/>
                  </a:cubicBezTo>
                  <a:lnTo>
                    <a:pt x="23554" y="411376"/>
                  </a:lnTo>
                  <a:cubicBezTo>
                    <a:pt x="10545" y="411376"/>
                    <a:pt x="0" y="400830"/>
                    <a:pt x="0" y="387822"/>
                  </a:cubicBezTo>
                  <a:lnTo>
                    <a:pt x="0" y="23554"/>
                  </a:lnTo>
                  <a:cubicBezTo>
                    <a:pt x="0" y="10545"/>
                    <a:pt x="10545" y="0"/>
                    <a:pt x="23554" y="0"/>
                  </a:cubicBezTo>
                  <a:close/>
                </a:path>
              </a:pathLst>
            </a:custGeom>
            <a:solidFill>
              <a:srgbClr val="D8B0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414992" cy="45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99475" y="8521281"/>
            <a:ext cx="1614740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Finding: Frappuccinos and specialty mochas dominate the highest calorie list. These drinks often contain as much sugar as 2-3 candy bars.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32069">
            <a:off x="15907199" y="1443619"/>
            <a:ext cx="3972885" cy="5560017"/>
          </a:xfrm>
          <a:custGeom>
            <a:avLst/>
            <a:gdLst/>
            <a:ahLst/>
            <a:cxnLst/>
            <a:rect l="l" t="t" r="r" b="b"/>
            <a:pathLst>
              <a:path w="3972885" h="5560017">
                <a:moveTo>
                  <a:pt x="0" y="0"/>
                </a:moveTo>
                <a:lnTo>
                  <a:pt x="3972884" y="0"/>
                </a:lnTo>
                <a:lnTo>
                  <a:pt x="3972884" y="5560017"/>
                </a:lnTo>
                <a:lnTo>
                  <a:pt x="0" y="556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20396">
            <a:off x="-570548" y="1868351"/>
            <a:ext cx="3198496" cy="5531990"/>
          </a:xfrm>
          <a:custGeom>
            <a:avLst/>
            <a:gdLst/>
            <a:ahLst/>
            <a:cxnLst/>
            <a:rect l="l" t="t" r="r" b="b"/>
            <a:pathLst>
              <a:path w="3198496" h="5531990">
                <a:moveTo>
                  <a:pt x="0" y="0"/>
                </a:moveTo>
                <a:lnTo>
                  <a:pt x="3198496" y="0"/>
                </a:lnTo>
                <a:lnTo>
                  <a:pt x="3198496" y="5531991"/>
                </a:lnTo>
                <a:lnTo>
                  <a:pt x="0" y="5531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86110" y="1483675"/>
            <a:ext cx="13315779" cy="163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1520" spc="-357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MY HYPOTHESIS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4897778" y="1767992"/>
            <a:ext cx="904112" cy="1135300"/>
          </a:xfrm>
          <a:custGeom>
            <a:avLst/>
            <a:gdLst/>
            <a:ahLst/>
            <a:cxnLst/>
            <a:rect l="l" t="t" r="r" b="b"/>
            <a:pathLst>
              <a:path w="904112" h="1135300">
                <a:moveTo>
                  <a:pt x="0" y="0"/>
                </a:moveTo>
                <a:lnTo>
                  <a:pt x="904112" y="0"/>
                </a:lnTo>
                <a:lnTo>
                  <a:pt x="904112" y="1135300"/>
                </a:lnTo>
                <a:lnTo>
                  <a:pt x="0" y="1135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2349815" y="2671976"/>
            <a:ext cx="904112" cy="1135300"/>
          </a:xfrm>
          <a:custGeom>
            <a:avLst/>
            <a:gdLst/>
            <a:ahLst/>
            <a:cxnLst/>
            <a:rect l="l" t="t" r="r" b="b"/>
            <a:pathLst>
              <a:path w="904112" h="1135300">
                <a:moveTo>
                  <a:pt x="904112" y="0"/>
                </a:moveTo>
                <a:lnTo>
                  <a:pt x="0" y="0"/>
                </a:lnTo>
                <a:lnTo>
                  <a:pt x="0" y="1135301"/>
                </a:lnTo>
                <a:lnTo>
                  <a:pt x="904112" y="1135301"/>
                </a:lnTo>
                <a:lnTo>
                  <a:pt x="90411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493371" y="3807277"/>
            <a:ext cx="11301259" cy="1336223"/>
          </a:xfrm>
          <a:custGeom>
            <a:avLst/>
            <a:gdLst/>
            <a:ahLst/>
            <a:cxnLst/>
            <a:rect l="l" t="t" r="r" b="b"/>
            <a:pathLst>
              <a:path w="11301259" h="1336223">
                <a:moveTo>
                  <a:pt x="0" y="0"/>
                </a:moveTo>
                <a:lnTo>
                  <a:pt x="11301258" y="0"/>
                </a:lnTo>
                <a:lnTo>
                  <a:pt x="11301258" y="1336223"/>
                </a:lnTo>
                <a:lnTo>
                  <a:pt x="0" y="1336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0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09095" y="5947754"/>
            <a:ext cx="11301259" cy="2260252"/>
          </a:xfrm>
          <a:custGeom>
            <a:avLst/>
            <a:gdLst/>
            <a:ahLst/>
            <a:cxnLst/>
            <a:rect l="l" t="t" r="r" b="b"/>
            <a:pathLst>
              <a:path w="11301259" h="2260252">
                <a:moveTo>
                  <a:pt x="0" y="0"/>
                </a:moveTo>
                <a:lnTo>
                  <a:pt x="11301259" y="0"/>
                </a:lnTo>
                <a:lnTo>
                  <a:pt x="11301259" y="2260252"/>
                </a:lnTo>
                <a:lnTo>
                  <a:pt x="0" y="2260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535632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29501" y="2864802"/>
            <a:ext cx="13628998" cy="6047868"/>
          </a:xfrm>
          <a:custGeom>
            <a:avLst/>
            <a:gdLst/>
            <a:ahLst/>
            <a:cxnLst/>
            <a:rect l="l" t="t" r="r" b="b"/>
            <a:pathLst>
              <a:path w="13628998" h="6047868">
                <a:moveTo>
                  <a:pt x="0" y="0"/>
                </a:moveTo>
                <a:lnTo>
                  <a:pt x="13628998" y="0"/>
                </a:lnTo>
                <a:lnTo>
                  <a:pt x="13628998" y="6047868"/>
                </a:lnTo>
                <a:lnTo>
                  <a:pt x="0" y="604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07001" y="991379"/>
            <a:ext cx="18502002" cy="120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9"/>
              </a:lnSpc>
            </a:pPr>
            <a:r>
              <a:rPr lang="en-US" sz="8421" spc="-261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KEY TAKEAWAYS &amp; RECOMMENDATIONS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3822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17528">
            <a:off x="8124603" y="2712827"/>
            <a:ext cx="2038793" cy="4346265"/>
          </a:xfrm>
          <a:custGeom>
            <a:avLst/>
            <a:gdLst/>
            <a:ahLst/>
            <a:cxnLst/>
            <a:rect l="l" t="t" r="r" b="b"/>
            <a:pathLst>
              <a:path w="2038793" h="4346265">
                <a:moveTo>
                  <a:pt x="0" y="0"/>
                </a:moveTo>
                <a:lnTo>
                  <a:pt x="2038794" y="0"/>
                </a:lnTo>
                <a:lnTo>
                  <a:pt x="2038794" y="4346265"/>
                </a:lnTo>
                <a:lnTo>
                  <a:pt x="0" y="4346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66627" y="2920543"/>
            <a:ext cx="2763051" cy="4030976"/>
          </a:xfrm>
          <a:custGeom>
            <a:avLst/>
            <a:gdLst/>
            <a:ahLst/>
            <a:cxnLst/>
            <a:rect l="l" t="t" r="r" b="b"/>
            <a:pathLst>
              <a:path w="2763051" h="4030976">
                <a:moveTo>
                  <a:pt x="0" y="0"/>
                </a:moveTo>
                <a:lnTo>
                  <a:pt x="2763051" y="0"/>
                </a:lnTo>
                <a:lnTo>
                  <a:pt x="2763051" y="4030976"/>
                </a:lnTo>
                <a:lnTo>
                  <a:pt x="0" y="4030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28255" y="2920543"/>
            <a:ext cx="2198572" cy="4198661"/>
          </a:xfrm>
          <a:custGeom>
            <a:avLst/>
            <a:gdLst/>
            <a:ahLst/>
            <a:cxnLst/>
            <a:rect l="l" t="t" r="r" b="b"/>
            <a:pathLst>
              <a:path w="2198572" h="4198661">
                <a:moveTo>
                  <a:pt x="0" y="0"/>
                </a:moveTo>
                <a:lnTo>
                  <a:pt x="2198572" y="0"/>
                </a:lnTo>
                <a:lnTo>
                  <a:pt x="2198572" y="4198661"/>
                </a:lnTo>
                <a:lnTo>
                  <a:pt x="0" y="41986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46378" y="933796"/>
            <a:ext cx="11653599" cy="163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11520" spc="-357">
                <a:solidFill>
                  <a:srgbClr val="377B4C"/>
                </a:solidFill>
                <a:latin typeface="Unique"/>
                <a:ea typeface="Unique"/>
                <a:cs typeface="Unique"/>
                <a:sym typeface="Unique"/>
              </a:rPr>
              <a:t>QUESTIONS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6627" y="7490679"/>
            <a:ext cx="1535474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300" spc="-71">
                <a:solidFill>
                  <a:srgbClr val="4EA46A"/>
                </a:solidFill>
                <a:latin typeface="Balsamiq Sans"/>
                <a:ea typeface="Balsamiq Sans"/>
                <a:cs typeface="Balsamiq Sans"/>
                <a:sym typeface="Balsamiq Sans"/>
              </a:rPr>
              <a:t>What Drink Will You Order Next?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913822" y="9402268"/>
            <a:ext cx="20098040" cy="884732"/>
            <a:chOff x="0" y="0"/>
            <a:chExt cx="5293311" cy="2330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93311" cy="233016"/>
            </a:xfrm>
            <a:custGeom>
              <a:avLst/>
              <a:gdLst/>
              <a:ahLst/>
              <a:cxnLst/>
              <a:rect l="l" t="t" r="r" b="b"/>
              <a:pathLst>
                <a:path w="5293311" h="233016">
                  <a:moveTo>
                    <a:pt x="0" y="0"/>
                  </a:moveTo>
                  <a:lnTo>
                    <a:pt x="5293311" y="0"/>
                  </a:lnTo>
                  <a:lnTo>
                    <a:pt x="5293311" y="233016"/>
                  </a:lnTo>
                  <a:lnTo>
                    <a:pt x="0" y="233016"/>
                  </a:lnTo>
                  <a:close/>
                </a:path>
              </a:pathLst>
            </a:custGeom>
            <a:solidFill>
              <a:srgbClr val="FFE5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93311" cy="28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4866262" y="3252246"/>
            <a:ext cx="1084462" cy="1361768"/>
          </a:xfrm>
          <a:custGeom>
            <a:avLst/>
            <a:gdLst/>
            <a:ahLst/>
            <a:cxnLst/>
            <a:rect l="l" t="t" r="r" b="b"/>
            <a:pathLst>
              <a:path w="1084462" h="1361768">
                <a:moveTo>
                  <a:pt x="1084463" y="0"/>
                </a:moveTo>
                <a:lnTo>
                  <a:pt x="0" y="0"/>
                </a:lnTo>
                <a:lnTo>
                  <a:pt x="0" y="1361767"/>
                </a:lnTo>
                <a:lnTo>
                  <a:pt x="1084463" y="1361767"/>
                </a:lnTo>
                <a:lnTo>
                  <a:pt x="108446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203038" y="3933129"/>
            <a:ext cx="1084462" cy="1361768"/>
          </a:xfrm>
          <a:custGeom>
            <a:avLst/>
            <a:gdLst/>
            <a:ahLst/>
            <a:cxnLst/>
            <a:rect l="l" t="t" r="r" b="b"/>
            <a:pathLst>
              <a:path w="1084462" h="1361768">
                <a:moveTo>
                  <a:pt x="0" y="0"/>
                </a:moveTo>
                <a:lnTo>
                  <a:pt x="1084462" y="0"/>
                </a:lnTo>
                <a:lnTo>
                  <a:pt x="1084462" y="1361768"/>
                </a:lnTo>
                <a:lnTo>
                  <a:pt x="0" y="1361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-1709073">
            <a:off x="-8582393" y="586334"/>
            <a:ext cx="20098040" cy="884732"/>
            <a:chOff x="0" y="0"/>
            <a:chExt cx="5293311" cy="233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3311" cy="233016"/>
            </a:xfrm>
            <a:custGeom>
              <a:avLst/>
              <a:gdLst/>
              <a:ahLst/>
              <a:cxnLst/>
              <a:rect l="l" t="t" r="r" b="b"/>
              <a:pathLst>
                <a:path w="5293311" h="233016">
                  <a:moveTo>
                    <a:pt x="0" y="0"/>
                  </a:moveTo>
                  <a:lnTo>
                    <a:pt x="5293311" y="0"/>
                  </a:lnTo>
                  <a:lnTo>
                    <a:pt x="5293311" y="233016"/>
                  </a:lnTo>
                  <a:lnTo>
                    <a:pt x="0" y="233016"/>
                  </a:lnTo>
                  <a:close/>
                </a:path>
              </a:pathLst>
            </a:custGeom>
            <a:solidFill>
              <a:srgbClr val="4EA4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293311" cy="28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2274432">
            <a:off x="5778521" y="-208103"/>
            <a:ext cx="20098040" cy="884732"/>
            <a:chOff x="0" y="0"/>
            <a:chExt cx="5293311" cy="2330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93311" cy="233016"/>
            </a:xfrm>
            <a:custGeom>
              <a:avLst/>
              <a:gdLst/>
              <a:ahLst/>
              <a:cxnLst/>
              <a:rect l="l" t="t" r="r" b="b"/>
              <a:pathLst>
                <a:path w="5293311" h="233016">
                  <a:moveTo>
                    <a:pt x="0" y="0"/>
                  </a:moveTo>
                  <a:lnTo>
                    <a:pt x="5293311" y="0"/>
                  </a:lnTo>
                  <a:lnTo>
                    <a:pt x="5293311" y="233016"/>
                  </a:lnTo>
                  <a:lnTo>
                    <a:pt x="0" y="233016"/>
                  </a:lnTo>
                  <a:close/>
                </a:path>
              </a:pathLst>
            </a:custGeom>
            <a:solidFill>
              <a:srgbClr val="D8B04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293311" cy="280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</Words>
  <Application>Microsoft Macintosh PowerPoint</Application>
  <PresentationFormat>Custom</PresentationFormat>
  <Paragraphs>37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Wide</vt:lpstr>
      <vt:lpstr>Canva Sans Bold</vt:lpstr>
      <vt:lpstr>Canva Sans</vt:lpstr>
      <vt:lpstr>Arial</vt:lpstr>
      <vt:lpstr>Calibri</vt:lpstr>
      <vt:lpstr>Balsamiq Sans Bold</vt:lpstr>
      <vt:lpstr>Balsamiq Sans</vt:lpstr>
      <vt:lpstr>Unique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Health Risks in</dc:title>
  <cp:lastModifiedBy>Daksha Gummadi</cp:lastModifiedBy>
  <cp:revision>2</cp:revision>
  <dcterms:created xsi:type="dcterms:W3CDTF">2006-08-16T00:00:00Z</dcterms:created>
  <dcterms:modified xsi:type="dcterms:W3CDTF">2026-01-05T09:02:40Z</dcterms:modified>
  <dc:identifier>DAG9h9Cdf5g</dc:identifier>
</cp:coreProperties>
</file>